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2" r:id="rId4"/>
    <p:sldId id="258" r:id="rId5"/>
    <p:sldId id="261" r:id="rId6"/>
    <p:sldId id="273" r:id="rId7"/>
    <p:sldId id="281" r:id="rId8"/>
    <p:sldId id="275" r:id="rId9"/>
    <p:sldId id="276" r:id="rId10"/>
    <p:sldId id="277" r:id="rId11"/>
    <p:sldId id="278" r:id="rId12"/>
    <p:sldId id="279" r:id="rId13"/>
    <p:sldId id="262" r:id="rId14"/>
    <p:sldId id="265" r:id="rId15"/>
    <p:sldId id="266" r:id="rId16"/>
    <p:sldId id="267" r:id="rId17"/>
    <p:sldId id="269" r:id="rId18"/>
    <p:sldId id="280" r:id="rId19"/>
    <p:sldId id="268" r:id="rId20"/>
    <p:sldId id="270" r:id="rId21"/>
    <p:sldId id="27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175" autoAdjust="0"/>
  </p:normalViewPr>
  <p:slideViewPr>
    <p:cSldViewPr snapToGrid="0">
      <p:cViewPr varScale="1">
        <p:scale>
          <a:sx n="100" d="100"/>
          <a:sy n="100" d="100"/>
        </p:scale>
        <p:origin x="9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27T16:36:15.44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F5D80-E8D3-4DDD-B104-0C5C649A02D3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91F4C-FE1A-4762-92FB-04B1F78D8E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55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Generative – </a:t>
            </a:r>
            <a:r>
              <a:rPr lang="ko-KR" altLang="en-US" dirty="0" smtClean="0"/>
              <a:t>이미지를 생성하는 녀석</a:t>
            </a:r>
            <a:endParaRPr lang="en-US" altLang="ko-KR" dirty="0" smtClean="0"/>
          </a:p>
          <a:p>
            <a:r>
              <a:rPr lang="en-US" altLang="ko-KR" dirty="0" smtClean="0"/>
              <a:t>Adversarial - </a:t>
            </a:r>
            <a:r>
              <a:rPr lang="ko-KR" altLang="en-US" dirty="0" smtClean="0"/>
              <a:t>대립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1F4C-FE1A-4762-92FB-04B1F78D8EB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10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subderivatives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supremum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convex functions include the derivative of the function at the point where the maximum is attained.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이부분만 보시면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어떠한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컨벡스함수의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슈프리멈의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subderivatives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최대 값에 도달한 지점에서 함수를 미분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한것을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포함해야 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b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1F4C-FE1A-4762-92FB-04B1F78D8EB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463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연구노트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69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이로써 논문에 등장한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이론적 배경을 저희가 살펴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보았구요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하나하나 차근차근 뜯어보겠습니다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위에 본 증명에서 언급한대로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U(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pg,D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 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pg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convex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 함수의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supremum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subderivatives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 함은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∂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supDU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pg,D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이며 단순하게는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∂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나타낼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Subderivatives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집합이기 때문에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∂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pg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)∈∂f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이 될 수 있는 것은 자명합니다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하필이면 우리가 앞서 증명한 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Thm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의해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supDU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pg,D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convex in 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pg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a unique global optima"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이므로 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pg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적은 업데이트만으로도 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pg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pdata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한다는 것을 얘기할 수 있겠습니다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1F4C-FE1A-4762-92FB-04B1F78D8EB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495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classifier</a:t>
            </a:r>
            <a:r>
              <a:rPr lang="ko-KR" altLang="en-US" dirty="0" smtClean="0"/>
              <a:t>로 구성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하나는 기존과 같이 진짜 가짜를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하나는 해당 데이터의 카테고리를 판별하는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1F4C-FE1A-4762-92FB-04B1F78D8EB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06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1F4C-FE1A-4762-92FB-04B1F78D8EB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55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망했어요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1F4C-FE1A-4762-92FB-04B1F78D8EB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690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1F4C-FE1A-4762-92FB-04B1F78D8EB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105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1F4C-FE1A-4762-92FB-04B1F78D8EB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373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1F4C-FE1A-4762-92FB-04B1F78D8EB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5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interpolate 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2 0</a:t>
            </a:r>
            <a:r>
              <a:rPr lang="ko-KR" altLang="en-US" dirty="0" smtClean="0"/>
              <a:t>의 차이를 </a:t>
            </a:r>
            <a:r>
              <a:rPr lang="ko-KR" altLang="en-US" dirty="0" err="1" smtClean="0"/>
              <a:t>비교해볼것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1F4C-FE1A-4762-92FB-04B1F78D8EB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524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interpolate 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2 0</a:t>
            </a:r>
            <a:r>
              <a:rPr lang="ko-KR" altLang="en-US" dirty="0" smtClean="0"/>
              <a:t>의 차이를 </a:t>
            </a:r>
            <a:r>
              <a:rPr lang="ko-KR" altLang="en-US" smtClean="0"/>
              <a:t>비교해볼것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1F4C-FE1A-4762-92FB-04B1F78D8EB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358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정답이 없기 때문에 </a:t>
            </a:r>
            <a:r>
              <a:rPr lang="ko-KR" altLang="en-US" dirty="0" smtClean="0"/>
              <a:t>자기 자신을 정답으로 사용하여 </a:t>
            </a:r>
            <a:r>
              <a:rPr lang="en-US" altLang="ko-KR" dirty="0" smtClean="0"/>
              <a:t>L2 Loss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준것처럼</a:t>
            </a:r>
            <a:r>
              <a:rPr lang="ko-KR" altLang="en-US" dirty="0" smtClean="0"/>
              <a:t> 하여 </a:t>
            </a:r>
            <a:r>
              <a:rPr lang="ko-KR" altLang="en-US" dirty="0" err="1" smtClean="0"/>
              <a:t>인코딩으로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레이턴트</a:t>
            </a:r>
            <a:r>
              <a:rPr lang="ko-KR" altLang="en-US" dirty="0" smtClean="0"/>
              <a:t> 스페이스에 넣고</a:t>
            </a:r>
            <a:r>
              <a:rPr lang="en-US" altLang="ko-KR" dirty="0" smtClean="0"/>
              <a:t>, G(</a:t>
            </a:r>
            <a:r>
              <a:rPr lang="ko-KR" altLang="en-US" dirty="0" err="1" smtClean="0"/>
              <a:t>디코더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자기 자신을 복원하도록 학습을 시키는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1F4C-FE1A-4762-92FB-04B1F78D8EB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576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interpolate 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2 0</a:t>
            </a:r>
            <a:r>
              <a:rPr lang="ko-KR" altLang="en-US" dirty="0" smtClean="0"/>
              <a:t>의 차이를 </a:t>
            </a:r>
            <a:r>
              <a:rPr lang="ko-KR" altLang="en-US" smtClean="0"/>
              <a:t>비교해볼것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1F4C-FE1A-4762-92FB-04B1F78D8EB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36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제조자 </a:t>
            </a:r>
            <a:r>
              <a:rPr lang="en-US" altLang="ko-KR" dirty="0" smtClean="0"/>
              <a:t>– GAN</a:t>
            </a:r>
          </a:p>
          <a:p>
            <a:r>
              <a:rPr lang="ko-KR" altLang="en-US" dirty="0" err="1" smtClean="0"/>
              <a:t>감별자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Disciriminator</a:t>
            </a:r>
            <a:endParaRPr lang="en-US" altLang="ko-KR" dirty="0" smtClean="0"/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지폐위조범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(Generator)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경찰을 최대한 열심히 속이려고 하고 다른 한편에서는 경찰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(Discriminator)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이렇게 위조된 지폐를 진짜와 감별하려고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(Classify)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노력한다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경쟁 속에서 두 그룹 모두 속이고 구별하는 서로의 능력이 발전하게 되고 결과적으로는 진짜 지폐와 위조 지폐를 구별할 수 없을 정도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구별할 확률 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=0.5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이른다는 것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1F4C-FE1A-4762-92FB-04B1F78D8EB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972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검은 점선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generating distribution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파란 점선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 distribution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녹색 선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generative distribution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밑에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선은 각각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나타내며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위로 뻗은 화살표가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x=G(z)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보여준다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진짜일 확률을 내뱉는다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>왼쪽에 </a:t>
            </a:r>
            <a:r>
              <a:rPr lang="ko-KR" altLang="en-US" dirty="0" err="1" smtClean="0"/>
              <a:t>있는것이</a:t>
            </a:r>
            <a:r>
              <a:rPr lang="ko-KR" altLang="en-US" dirty="0" smtClean="0"/>
              <a:t> 처음의 상태 입니다</a:t>
            </a:r>
            <a:r>
              <a:rPr lang="en-US" altLang="ko-KR" dirty="0" smtClean="0"/>
              <a:t>. Z</a:t>
            </a:r>
            <a:r>
              <a:rPr lang="ko-KR" altLang="en-US" dirty="0" smtClean="0"/>
              <a:t>는 아무렇게나 인풋을 주고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초록색선이</a:t>
            </a:r>
            <a:r>
              <a:rPr lang="ko-KR" altLang="en-US" dirty="0" smtClean="0"/>
              <a:t> 처음 만들어진 모델 </a:t>
            </a:r>
            <a:r>
              <a:rPr lang="ko-KR" altLang="en-US" dirty="0" err="1" smtClean="0"/>
              <a:t>디스트리뷰젼</a:t>
            </a:r>
            <a:r>
              <a:rPr lang="ko-KR" altLang="en-US" dirty="0" smtClean="0"/>
              <a:t> 이라고</a:t>
            </a:r>
            <a:r>
              <a:rPr lang="ko-KR" altLang="en-US" baseline="0" dirty="0" smtClean="0"/>
              <a:t> 하면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처음에는 데이터와 모델의 차이를 간단히 구별해 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그걸 보고 모델이 조금 더 데이터의 근처에 모델을 만들어봐야 </a:t>
            </a:r>
            <a:r>
              <a:rPr lang="ko-KR" altLang="en-US" baseline="0" dirty="0" err="1" smtClean="0"/>
              <a:t>겠다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해서 점점 더 그쪽으로 옮겨가고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마지막에는 </a:t>
            </a:r>
            <a:r>
              <a:rPr lang="en-US" altLang="ko-KR" baseline="0" dirty="0" smtClean="0"/>
              <a:t>D</a:t>
            </a:r>
            <a:r>
              <a:rPr lang="ko-KR" altLang="en-US" baseline="0" dirty="0" smtClean="0"/>
              <a:t>가 반반의 확률로 밖에 구분을 할 수 없게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마지막에 일직선으로 </a:t>
            </a:r>
            <a:r>
              <a:rPr lang="ko-KR" altLang="en-US" baseline="0" dirty="0" err="1" smtClean="0"/>
              <a:t>된것은</a:t>
            </a:r>
            <a:r>
              <a:rPr lang="ko-KR" altLang="en-US" baseline="0" dirty="0" smtClean="0"/>
              <a:t> 이제 구분을 할 수 없어서 반반의 확률로 밖에 표현을 못하는 모습입니다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1F4C-FE1A-4762-92FB-04B1F78D8EB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540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앞 슬라이드의 그래프를 구체적으로 보게</a:t>
            </a:r>
            <a:r>
              <a:rPr lang="ko-KR" altLang="en-US" baseline="0" dirty="0" smtClean="0"/>
              <a:t> 되면</a:t>
            </a:r>
            <a:r>
              <a:rPr lang="en-US" altLang="ko-KR" baseline="0" dirty="0" smtClean="0"/>
              <a:t>, GAN</a:t>
            </a:r>
            <a:r>
              <a:rPr lang="ko-KR" altLang="en-US" baseline="0" dirty="0" smtClean="0"/>
              <a:t>은 목적함수 </a:t>
            </a:r>
            <a:r>
              <a:rPr lang="en-US" altLang="ko-KR" baseline="0" dirty="0" smtClean="0"/>
              <a:t>V</a:t>
            </a:r>
            <a:r>
              <a:rPr lang="ko-KR" altLang="en-US" baseline="0" dirty="0" smtClean="0"/>
              <a:t>를 이용하여 </a:t>
            </a:r>
            <a:r>
              <a:rPr lang="en-US" altLang="ko-KR" baseline="0" dirty="0" err="1" smtClean="0"/>
              <a:t>minmax</a:t>
            </a:r>
            <a:r>
              <a:rPr lang="en-US" altLang="ko-KR" baseline="0" dirty="0" smtClean="0"/>
              <a:t> problem</a:t>
            </a:r>
            <a:r>
              <a:rPr lang="ko-KR" altLang="en-US" baseline="0" dirty="0" smtClean="0"/>
              <a:t>을 푸는 방식으로 학습하게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식에는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기본적인 학습내용이 모두 포함되어 있다고 볼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X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리얼</a:t>
            </a:r>
            <a:r>
              <a:rPr lang="ko-KR" altLang="en-US" dirty="0" smtClean="0"/>
              <a:t> 데이터</a:t>
            </a:r>
            <a:r>
              <a:rPr lang="en-US" altLang="ko-KR" dirty="0" smtClean="0"/>
              <a:t>, G(z)</a:t>
            </a:r>
            <a:r>
              <a:rPr lang="ko-KR" altLang="en-US" dirty="0" smtClean="0"/>
              <a:t>는 발전기를 돌려서 만들어진 데이터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극단적인 예시를 들면 이해가 쉽게 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</a:t>
            </a:r>
            <a:r>
              <a:rPr lang="ko-KR" altLang="en-US" dirty="0" smtClean="0"/>
              <a:t>가 아주 잘 알고 있다고 가정해봅시다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리얼</a:t>
            </a:r>
            <a:r>
              <a:rPr lang="ko-KR" altLang="en-US" baseline="0" dirty="0" smtClean="0"/>
              <a:t> 데이터가 </a:t>
            </a:r>
            <a:r>
              <a:rPr lang="ko-KR" altLang="en-US" baseline="0" dirty="0" err="1" smtClean="0"/>
              <a:t>왔을때</a:t>
            </a:r>
            <a:r>
              <a:rPr lang="ko-KR" altLang="en-US" baseline="0" dirty="0" smtClean="0"/>
              <a:t> </a:t>
            </a:r>
            <a:r>
              <a:rPr lang="en-US" altLang="ko-KR" dirty="0" smtClean="0"/>
              <a:t>D</a:t>
            </a:r>
            <a:r>
              <a:rPr lang="ko-KR" altLang="en-US" dirty="0" smtClean="0"/>
              <a:t>가 해주는 역할은 확률을 </a:t>
            </a:r>
            <a:r>
              <a:rPr lang="ko-KR" altLang="en-US" dirty="0" err="1" smtClean="0"/>
              <a:t>밷습니다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그러면 </a:t>
            </a:r>
            <a:r>
              <a:rPr lang="ko-KR" altLang="en-US" dirty="0" err="1" smtClean="0"/>
              <a:t>리얼일때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뱉으면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LogD</a:t>
            </a:r>
            <a:r>
              <a:rPr lang="en-US" altLang="ko-KR" baseline="0" dirty="0" smtClean="0"/>
              <a:t>(x)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이 되고</a:t>
            </a:r>
            <a:r>
              <a:rPr lang="en-US" altLang="ko-KR" baseline="0" dirty="0" smtClean="0"/>
              <a:t>, Log(1 – D(G(z)))</a:t>
            </a:r>
            <a:r>
              <a:rPr lang="ko-KR" altLang="en-US" baseline="0" dirty="0" smtClean="0"/>
              <a:t>도  </a:t>
            </a:r>
            <a:r>
              <a:rPr lang="en-US" altLang="ko-KR" baseline="0" dirty="0" smtClean="0"/>
              <a:t>D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1, 1 – 1</a:t>
            </a:r>
            <a:r>
              <a:rPr lang="ko-KR" altLang="en-US" baseline="0" dirty="0" smtClean="0"/>
              <a:t>이 되면서 뒤쪽의 로그도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이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되는것이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max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/>
              <a:t>D</a:t>
            </a:r>
            <a:r>
              <a:rPr lang="ko-KR" altLang="en-US" dirty="0" smtClean="0"/>
              <a:t>가 잘 만들어지지 않았으면 </a:t>
            </a:r>
            <a:r>
              <a:rPr lang="ko-KR" altLang="en-US" dirty="0" err="1" smtClean="0"/>
              <a:t>리얼데이터가</a:t>
            </a:r>
            <a:r>
              <a:rPr lang="ko-KR" altLang="en-US" dirty="0" smtClean="0"/>
              <a:t> 왔는데 </a:t>
            </a:r>
            <a:r>
              <a:rPr lang="en-US" altLang="ko-KR" dirty="0" smtClean="0"/>
              <a:t>D</a:t>
            </a:r>
            <a:r>
              <a:rPr lang="ko-KR" altLang="en-US" dirty="0" smtClean="0"/>
              <a:t>가 구분을 못하여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을 뱉게 되면 로그는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무한대가 되면서 꼬이게 됩니다</a:t>
            </a:r>
            <a:r>
              <a:rPr lang="en-US" altLang="ko-KR" dirty="0" smtClean="0"/>
              <a:t>.  </a:t>
            </a:r>
            <a:endParaRPr lang="en-US" altLang="ko-KR" baseline="0" dirty="0" smtClean="0"/>
          </a:p>
          <a:p>
            <a:r>
              <a:rPr lang="en-US" altLang="ko-KR" dirty="0" smtClean="0"/>
              <a:t>D</a:t>
            </a:r>
            <a:r>
              <a:rPr lang="ko-KR" altLang="en-US" dirty="0" smtClean="0"/>
              <a:t>입장에서는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</a:t>
            </a:r>
            <a:r>
              <a:rPr lang="en-US" altLang="ko-KR" dirty="0" err="1" smtClean="0"/>
              <a:t>maxmize</a:t>
            </a:r>
            <a:r>
              <a:rPr lang="ko-KR" altLang="en-US" dirty="0" smtClean="0"/>
              <a:t>하는 것이 가장 좋은 것이고</a:t>
            </a:r>
            <a:r>
              <a:rPr lang="en-US" altLang="ko-KR" dirty="0" smtClean="0"/>
              <a:t>, G</a:t>
            </a:r>
            <a:r>
              <a:rPr lang="ko-KR" altLang="en-US" dirty="0" smtClean="0"/>
              <a:t>는 어떻게든 반대로 그 값을 줄이기 위해서 </a:t>
            </a:r>
            <a:r>
              <a:rPr lang="en-US" altLang="ko-KR" dirty="0" smtClean="0"/>
              <a:t>minimize</a:t>
            </a:r>
            <a:r>
              <a:rPr lang="ko-KR" altLang="en-US" dirty="0" smtClean="0"/>
              <a:t>하는 방향이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1F4C-FE1A-4762-92FB-04B1F78D8EB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439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식이 제대로 작동한다는 것을 이야기하려면</a:t>
            </a:r>
            <a:r>
              <a:rPr lang="en-US" altLang="ko-KR" dirty="0" smtClean="0"/>
              <a:t>, 2</a:t>
            </a:r>
            <a:r>
              <a:rPr lang="ko-KR" altLang="en-US" dirty="0" smtClean="0"/>
              <a:t>가지 문제에 대해 증명을 </a:t>
            </a:r>
            <a:r>
              <a:rPr lang="ko-KR" altLang="en-US" dirty="0" err="1" smtClean="0"/>
              <a:t>해야합니다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Pg</a:t>
            </a:r>
            <a:r>
              <a:rPr lang="en-US" altLang="ko-KR" baseline="0" dirty="0" smtClean="0"/>
              <a:t> = </a:t>
            </a:r>
            <a:r>
              <a:rPr lang="ko-KR" altLang="en-US" baseline="0" dirty="0" smtClean="0"/>
              <a:t>우리가 </a:t>
            </a:r>
            <a:r>
              <a:rPr lang="ko-KR" altLang="en-US" baseline="0" dirty="0" err="1" smtClean="0"/>
              <a:t>제네레이트한</a:t>
            </a:r>
            <a:r>
              <a:rPr lang="ko-KR" altLang="en-US" baseline="0" dirty="0" smtClean="0"/>
              <a:t> 값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Pdata</a:t>
            </a:r>
            <a:r>
              <a:rPr lang="en-US" altLang="ko-KR" baseline="0" dirty="0" smtClean="0"/>
              <a:t> = </a:t>
            </a:r>
            <a:r>
              <a:rPr lang="ko-KR" altLang="en-US" baseline="0" dirty="0" smtClean="0"/>
              <a:t>데이터 </a:t>
            </a:r>
            <a:r>
              <a:rPr lang="ko-KR" altLang="en-US" baseline="0" dirty="0" err="1" smtClean="0"/>
              <a:t>디스트리뷰션</a:t>
            </a:r>
            <a:endParaRPr lang="en-US" altLang="ko-KR" baseline="0" dirty="0" smtClean="0"/>
          </a:p>
          <a:p>
            <a:r>
              <a:rPr lang="en-US" altLang="ko-KR" sz="1200" dirty="0" smtClean="0"/>
              <a:t>proposed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algorithm = G</a:t>
            </a:r>
            <a:r>
              <a:rPr lang="ko-KR" altLang="en-US" sz="1200" dirty="0" smtClean="0"/>
              <a:t>를 </a:t>
            </a:r>
            <a:r>
              <a:rPr lang="ko-KR" altLang="en-US" sz="1200" dirty="0" err="1" smtClean="0"/>
              <a:t>뉴럴넷으로</a:t>
            </a:r>
            <a:r>
              <a:rPr lang="ko-KR" altLang="en-US" sz="1200" dirty="0" smtClean="0"/>
              <a:t> 먼저 학습 시키고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 다음 </a:t>
            </a:r>
            <a:r>
              <a:rPr lang="en-US" altLang="ko-KR" sz="1200" dirty="0" smtClean="0"/>
              <a:t>D</a:t>
            </a:r>
            <a:r>
              <a:rPr lang="ko-KR" altLang="en-US" sz="1200" dirty="0" smtClean="0"/>
              <a:t>를 학습시키는 것을 둘 사이를</a:t>
            </a:r>
            <a:r>
              <a:rPr lang="ko-KR" altLang="en-US" sz="1200" baseline="0" dirty="0" smtClean="0"/>
              <a:t> 왔다 갔다가 학습시키는 알고리즘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1F4C-FE1A-4762-92FB-04B1F78D8EB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764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연구노트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쪽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G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fix</a:t>
            </a:r>
            <a:r>
              <a:rPr lang="ko-KR" altLang="en-US" dirty="0" smtClean="0"/>
              <a:t>되어 있을 때</a:t>
            </a:r>
            <a:r>
              <a:rPr lang="en-US" altLang="ko-KR" dirty="0" smtClean="0"/>
              <a:t>, </a:t>
            </a:r>
            <a:r>
              <a:rPr lang="en-US" altLang="ko-KR" baseline="0" dirty="0" smtClean="0"/>
              <a:t>D*</a:t>
            </a:r>
            <a:r>
              <a:rPr lang="ko-KR" altLang="en-US" baseline="0" dirty="0" smtClean="0"/>
              <a:t>를 이렇게 나타낼 수 있다는 것을 보여준다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1F4C-FE1A-4762-92FB-04B1F78D8EB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38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연구노트 </a:t>
            </a:r>
            <a:r>
              <a:rPr lang="en-US" altLang="ko-KR" dirty="0" smtClean="0"/>
              <a:t>18</a:t>
            </a:r>
            <a:r>
              <a:rPr lang="ko-KR" altLang="en-US" dirty="0" smtClean="0"/>
              <a:t>쪽</a:t>
            </a:r>
            <a:endParaRPr lang="en-US" altLang="ko-KR" dirty="0" smtClean="0"/>
          </a:p>
          <a:p>
            <a:r>
              <a:rPr lang="ko-KR" altLang="en-US" dirty="0" smtClean="0"/>
              <a:t>이렇게 우리가 풀고자 하는 </a:t>
            </a:r>
            <a:r>
              <a:rPr lang="ko-KR" altLang="en-US" dirty="0" err="1" smtClean="0"/>
              <a:t>미니맥스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프라블럼이</a:t>
            </a:r>
            <a:r>
              <a:rPr lang="ko-KR" altLang="en-US" dirty="0" smtClean="0"/>
              <a:t> 글로벌 </a:t>
            </a:r>
            <a:r>
              <a:rPr lang="ko-KR" altLang="en-US" dirty="0" err="1" smtClean="0"/>
              <a:t>옵티멈을</a:t>
            </a:r>
            <a:r>
              <a:rPr lang="ko-KR" altLang="en-US" dirty="0" smtClean="0"/>
              <a:t> 가지는데 그것이 모델과 실제 데이터와 </a:t>
            </a:r>
            <a:r>
              <a:rPr lang="ko-KR" altLang="en-US" dirty="0" err="1" smtClean="0"/>
              <a:t>일치할때</a:t>
            </a:r>
            <a:r>
              <a:rPr lang="ko-KR" altLang="en-US" dirty="0" smtClean="0"/>
              <a:t> 뿐이다라는 것을 증명했습니다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그러면 우리가 구성한 알고리즘이 실제로 그곳에 컨버트 한다는 것을 증명해주어야 </a:t>
            </a:r>
            <a:r>
              <a:rPr lang="ko-KR" altLang="en-US" dirty="0" err="1" smtClean="0"/>
              <a:t>겠죠</a:t>
            </a:r>
            <a:r>
              <a:rPr lang="ko-KR" altLang="en-US" dirty="0" smtClean="0"/>
              <a:t> 이것이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문제입니다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1F4C-FE1A-4762-92FB-04B1F78D8EB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247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1F4C-FE1A-4762-92FB-04B1F78D8EB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44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20CEF-6520-4F1C-A488-5D8C525D892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F80D-68B1-48BB-92AE-8C9765CD9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28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20CEF-6520-4F1C-A488-5D8C525D892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F80D-68B1-48BB-92AE-8C9765CD9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670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20CEF-6520-4F1C-A488-5D8C525D892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F80D-68B1-48BB-92AE-8C9765CD9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14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20CEF-6520-4F1C-A488-5D8C525D892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F80D-68B1-48BB-92AE-8C9765CD9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98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20CEF-6520-4F1C-A488-5D8C525D892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F80D-68B1-48BB-92AE-8C9765CD9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1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20CEF-6520-4F1C-A488-5D8C525D892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F80D-68B1-48BB-92AE-8C9765CD9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483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20CEF-6520-4F1C-A488-5D8C525D892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F80D-68B1-48BB-92AE-8C9765CD9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061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20CEF-6520-4F1C-A488-5D8C525D892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F80D-68B1-48BB-92AE-8C9765CD9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895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20CEF-6520-4F1C-A488-5D8C525D892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F80D-68B1-48BB-92AE-8C9765CD9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4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20CEF-6520-4F1C-A488-5D8C525D892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F80D-68B1-48BB-92AE-8C9765CD9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19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20CEF-6520-4F1C-A488-5D8C525D892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F80D-68B1-48BB-92AE-8C9765CD9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43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20CEF-6520-4F1C-A488-5D8C525D8922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4F80D-68B1-48BB-92AE-8C9765CD92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75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GAN &amp; zi2zi </a:t>
            </a:r>
            <a:r>
              <a:rPr lang="ko-KR" altLang="en-US" dirty="0" smtClean="0"/>
              <a:t>경과 보고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43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Global Optimality of </a:t>
            </a:r>
            <a:r>
              <a:rPr lang="en-US" altLang="ko-KR" dirty="0" err="1" smtClean="0"/>
              <a:t>pg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pdata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1055"/>
          <a:stretch/>
        </p:blipFill>
        <p:spPr>
          <a:xfrm>
            <a:off x="2147887" y="2828925"/>
            <a:ext cx="7896225" cy="223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7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Convergence of Algorithm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altLang="ko-KR" sz="2000" b="1" dirty="0"/>
              <a:t>"The </a:t>
            </a:r>
            <a:r>
              <a:rPr lang="en-US" altLang="ko-KR" sz="2000" b="1" dirty="0" err="1"/>
              <a:t>subderivatives</a:t>
            </a:r>
            <a:r>
              <a:rPr lang="en-US" altLang="ko-KR" sz="2000" b="1" dirty="0"/>
              <a:t> of a </a:t>
            </a:r>
            <a:r>
              <a:rPr lang="en-US" altLang="ko-KR" sz="2000" b="1" dirty="0" err="1"/>
              <a:t>supremum</a:t>
            </a:r>
            <a:r>
              <a:rPr lang="en-US" altLang="ko-KR" sz="2000" b="1" dirty="0"/>
              <a:t> of convex functions include the derivative of the function at the point where the maximum is attained."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7051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Convergence of Algorithm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altLang="ko-KR" sz="2000" b="1" dirty="0"/>
              <a:t>"The </a:t>
            </a:r>
            <a:r>
              <a:rPr lang="en-US" altLang="ko-KR" sz="2000" b="1" dirty="0" err="1"/>
              <a:t>subderivatives</a:t>
            </a:r>
            <a:r>
              <a:rPr lang="en-US" altLang="ko-KR" sz="2000" b="1" dirty="0"/>
              <a:t> of a </a:t>
            </a:r>
            <a:r>
              <a:rPr lang="en-US" altLang="ko-KR" sz="2000" b="1" dirty="0" err="1"/>
              <a:t>supremum</a:t>
            </a:r>
            <a:r>
              <a:rPr lang="en-US" altLang="ko-KR" sz="2000" b="1" dirty="0"/>
              <a:t> of convex functions include the derivative of the function at the point where the maximum is attained."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3544094"/>
            <a:ext cx="107727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8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Auxiliary Classifier GAN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GAN</a:t>
            </a:r>
            <a:r>
              <a:rPr lang="ko-KR" altLang="en-US" dirty="0" smtClean="0"/>
              <a:t>의 여러 파생 모델 중 하나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448" y="2338388"/>
            <a:ext cx="2597103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0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zi2zi</a:t>
            </a:r>
            <a:r>
              <a:rPr lang="ko-KR" altLang="en-US" dirty="0" smtClean="0"/>
              <a:t>의 경과 보고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7" y="1825625"/>
            <a:ext cx="2719586" cy="4351338"/>
          </a:xfrm>
        </p:spPr>
      </p:pic>
    </p:spTree>
    <p:extLst>
      <p:ext uri="{BB962C8B-B14F-4D97-AF65-F5344CB8AC3E}">
        <p14:creationId xmlns:p14="http://schemas.microsoft.com/office/powerpoint/2010/main" val="258514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zi2zi</a:t>
            </a:r>
            <a:r>
              <a:rPr lang="ko-KR" altLang="en-US" dirty="0" smtClean="0"/>
              <a:t>의 경과 보고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7" y="1825625"/>
            <a:ext cx="2719586" cy="4351338"/>
          </a:xfrm>
        </p:spPr>
      </p:pic>
    </p:spTree>
    <p:extLst>
      <p:ext uri="{BB962C8B-B14F-4D97-AF65-F5344CB8AC3E}">
        <p14:creationId xmlns:p14="http://schemas.microsoft.com/office/powerpoint/2010/main" val="25790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zi2zi</a:t>
            </a:r>
            <a:r>
              <a:rPr lang="ko-KR" altLang="en-US" dirty="0" smtClean="0"/>
              <a:t>의 경과 보고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조건을 명확히 하여 실험</a:t>
            </a:r>
            <a:endParaRPr lang="en-US" altLang="ko-KR" dirty="0" smtClean="0"/>
          </a:p>
          <a:p>
            <a:r>
              <a:rPr lang="ko-KR" altLang="en-US" dirty="0" smtClean="0"/>
              <a:t>샘플 데이터는 </a:t>
            </a:r>
            <a:r>
              <a:rPr lang="en-US" altLang="ko-KR" dirty="0" err="1" smtClean="0"/>
              <a:t>simsun</a:t>
            </a:r>
            <a:r>
              <a:rPr lang="en-US" altLang="ko-KR" dirty="0" smtClean="0"/>
              <a:t> -&gt; wt034 2000</a:t>
            </a:r>
            <a:r>
              <a:rPr lang="ko-KR" altLang="en-US" dirty="0" smtClean="0"/>
              <a:t>글자</a:t>
            </a:r>
            <a:r>
              <a:rPr lang="en-US" altLang="ko-KR" dirty="0" smtClean="0"/>
              <a:t>, wt034 -&gt; </a:t>
            </a:r>
            <a:r>
              <a:rPr lang="en-US" altLang="ko-KR" dirty="0" err="1" smtClean="0"/>
              <a:t>simsun</a:t>
            </a:r>
            <a:r>
              <a:rPr lang="en-US" altLang="ko-KR" dirty="0" smtClean="0"/>
              <a:t> 2000</a:t>
            </a:r>
            <a:r>
              <a:rPr lang="ko-KR" altLang="en-US" dirty="0" smtClean="0"/>
              <a:t>글자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sample_ratio</a:t>
            </a:r>
            <a:r>
              <a:rPr lang="en-US" altLang="ko-KR" dirty="0" smtClean="0"/>
              <a:t> 0.1, shuffle</a:t>
            </a:r>
            <a:r>
              <a:rPr lang="ko-KR" altLang="en-US" dirty="0" smtClean="0"/>
              <a:t> </a:t>
            </a:r>
            <a:r>
              <a:rPr lang="en-US" altLang="ko-KR" dirty="0" smtClean="0"/>
              <a:t>off</a:t>
            </a:r>
          </a:p>
          <a:p>
            <a:r>
              <a:rPr lang="en-US" altLang="ko-KR" dirty="0" smtClean="0"/>
              <a:t>Epoch 300, </a:t>
            </a:r>
            <a:r>
              <a:rPr lang="ko-KR" altLang="en-US" dirty="0" smtClean="0"/>
              <a:t>샘플이미지는 </a:t>
            </a:r>
            <a:r>
              <a:rPr lang="en-US" altLang="ko-KR" dirty="0" smtClean="0"/>
              <a:t>20step</a:t>
            </a:r>
            <a:r>
              <a:rPr lang="ko-KR" altLang="en-US" dirty="0" smtClean="0"/>
              <a:t>마다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23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(83500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L1 </a:t>
            </a:r>
            <a:r>
              <a:rPr lang="ko-KR" altLang="en-US" dirty="0" err="1" smtClean="0"/>
              <a:t>패널티</a:t>
            </a:r>
            <a:r>
              <a:rPr lang="en-US" altLang="ko-KR" dirty="0" smtClean="0"/>
              <a:t> 50, </a:t>
            </a:r>
            <a:r>
              <a:rPr lang="en-US" altLang="ko-KR" dirty="0" err="1" smtClean="0"/>
              <a:t>lr</a:t>
            </a:r>
            <a:r>
              <a:rPr lang="en-US" altLang="ko-KR" dirty="0" smtClean="0"/>
              <a:t> 0.00075 </a:t>
            </a:r>
            <a:r>
              <a:rPr lang="en-US" altLang="ko-KR" dirty="0" err="1" smtClean="0"/>
              <a:t>Lconst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패널티</a:t>
            </a:r>
            <a:r>
              <a:rPr lang="en-US" altLang="ko-KR" dirty="0" smtClean="0"/>
              <a:t> 50</a:t>
            </a:r>
          </a:p>
          <a:p>
            <a:endParaRPr lang="en-US" altLang="ko-KR" dirty="0"/>
          </a:p>
          <a:p>
            <a:r>
              <a:rPr lang="ko-KR" altLang="en-US" dirty="0" smtClean="0"/>
              <a:t>실험 결과 추측 </a:t>
            </a:r>
            <a:r>
              <a:rPr lang="en-US" altLang="ko-KR" dirty="0" smtClean="0"/>
              <a:t>0</a:t>
            </a:r>
            <a:r>
              <a:rPr lang="ko-KR" altLang="en-US" dirty="0" smtClean="0"/>
              <a:t>번 글꼴 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simsun</a:t>
            </a:r>
            <a:r>
              <a:rPr lang="en-US" altLang="ko-KR" dirty="0" smtClean="0"/>
              <a:t>, 1</a:t>
            </a:r>
            <a:r>
              <a:rPr lang="ko-KR" altLang="en-US" dirty="0" smtClean="0"/>
              <a:t>번 </a:t>
            </a:r>
            <a:r>
              <a:rPr lang="ko-KR" altLang="en-US" dirty="0" err="1" smtClean="0"/>
              <a:t>글골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wt034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366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zi2zi</a:t>
            </a:r>
            <a:r>
              <a:rPr lang="ko-KR" altLang="en-US" dirty="0" smtClean="0"/>
              <a:t>의 경과 보고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81" r="1042"/>
          <a:stretch/>
        </p:blipFill>
        <p:spPr>
          <a:xfrm>
            <a:off x="1514475" y="1571624"/>
            <a:ext cx="1057275" cy="42838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78" r="900"/>
          <a:stretch/>
        </p:blipFill>
        <p:spPr>
          <a:xfrm>
            <a:off x="5357809" y="1571624"/>
            <a:ext cx="1047752" cy="426476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4" r="2222" b="-1"/>
          <a:stretch/>
        </p:blipFill>
        <p:spPr>
          <a:xfrm>
            <a:off x="9191620" y="1571624"/>
            <a:ext cx="1023333" cy="426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5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zi2zi</a:t>
            </a:r>
            <a:r>
              <a:rPr lang="ko-KR" altLang="en-US" dirty="0" smtClean="0"/>
              <a:t>의 경과 보고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5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zi2zi</a:t>
            </a:r>
            <a:r>
              <a:rPr lang="ko-KR" altLang="en-US" dirty="0" smtClean="0"/>
              <a:t>의 보간 테스트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사전 훈련된 모델로 실험</a:t>
            </a:r>
            <a:endParaRPr lang="en-US" altLang="ko-KR" dirty="0" smtClean="0"/>
          </a:p>
          <a:p>
            <a:r>
              <a:rPr lang="en-US" altLang="ko-KR" dirty="0" smtClean="0"/>
              <a:t>python infer.py --</a:t>
            </a:r>
            <a:r>
              <a:rPr lang="en-US" altLang="ko-KR" dirty="0" err="1" smtClean="0"/>
              <a:t>model_dir</a:t>
            </a:r>
            <a:r>
              <a:rPr lang="en-US" altLang="ko-KR" dirty="0" smtClean="0"/>
              <a:t> experiment\checkpoint\experiment_0_batch_ --</a:t>
            </a:r>
            <a:r>
              <a:rPr lang="en-US" altLang="ko-KR" dirty="0" err="1" smtClean="0"/>
              <a:t>source_obj</a:t>
            </a:r>
            <a:r>
              <a:rPr lang="en-US" altLang="ko-KR" dirty="0" smtClean="0"/>
              <a:t> experiment\data\val.obj --</a:t>
            </a:r>
            <a:r>
              <a:rPr lang="en-US" altLang="ko-KR" dirty="0" err="1" smtClean="0"/>
              <a:t>embedding_ids</a:t>
            </a:r>
            <a:r>
              <a:rPr lang="en-US" altLang="ko-KR" dirty="0" smtClean="0"/>
              <a:t> 0,1 --</a:t>
            </a:r>
            <a:r>
              <a:rPr lang="en-US" altLang="ko-KR" dirty="0" err="1" smtClean="0"/>
              <a:t>save_dir</a:t>
            </a:r>
            <a:r>
              <a:rPr lang="en-US" altLang="ko-KR" dirty="0" smtClean="0"/>
              <a:t> frames --</a:t>
            </a:r>
            <a:r>
              <a:rPr lang="en-US" altLang="ko-KR" dirty="0" err="1" smtClean="0"/>
              <a:t>output_gif</a:t>
            </a:r>
            <a:r>
              <a:rPr lang="en-US" altLang="ko-KR" dirty="0" smtClean="0"/>
              <a:t> frame.gif --interpolate 1 --steps 12 --</a:t>
            </a:r>
            <a:r>
              <a:rPr lang="en-US" altLang="ko-KR" dirty="0" err="1" smtClean="0"/>
              <a:t>uroboros</a:t>
            </a:r>
            <a:r>
              <a:rPr lang="en-US" altLang="ko-KR" dirty="0" smtClean="0"/>
              <a:t> 1</a:t>
            </a:r>
          </a:p>
          <a:p>
            <a:endParaRPr lang="en-US" altLang="ko-KR" dirty="0"/>
          </a:p>
          <a:p>
            <a:r>
              <a:rPr lang="en-US" altLang="ko-KR" dirty="0" smtClean="0"/>
              <a:t>0</a:t>
            </a:r>
            <a:r>
              <a:rPr lang="ko-KR" altLang="en-US" dirty="0" smtClean="0"/>
              <a:t>번 글꼴 </a:t>
            </a:r>
            <a:r>
              <a:rPr lang="en-US" altLang="ko-KR" dirty="0" smtClean="0"/>
              <a:t>-&gt; 6</a:t>
            </a:r>
            <a:r>
              <a:rPr lang="ko-KR" altLang="en-US" dirty="0" smtClean="0"/>
              <a:t>번 글꼴로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변화 하는 것을 </a:t>
            </a:r>
            <a:r>
              <a:rPr lang="en-US" altLang="ko-KR" dirty="0" smtClean="0"/>
              <a:t>12</a:t>
            </a:r>
            <a:r>
              <a:rPr lang="ko-KR" altLang="en-US" dirty="0" smtClean="0"/>
              <a:t>단계에 거쳐서 보여줌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582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Generative Adversarial 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ko-KR" dirty="0" smtClean="0"/>
              <a:t>Generative</a:t>
            </a:r>
          </a:p>
          <a:p>
            <a:r>
              <a:rPr lang="en-US" altLang="ko-KR" dirty="0" smtClean="0"/>
              <a:t>Adversarial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883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zi2zi</a:t>
            </a:r>
            <a:r>
              <a:rPr lang="ko-KR" altLang="en-US" dirty="0" smtClean="0"/>
              <a:t>의 보간 테스트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91" y="1825625"/>
            <a:ext cx="6528617" cy="4351338"/>
          </a:xfrm>
        </p:spPr>
      </p:pic>
    </p:spTree>
    <p:extLst>
      <p:ext uri="{BB962C8B-B14F-4D97-AF65-F5344CB8AC3E}">
        <p14:creationId xmlns:p14="http://schemas.microsoft.com/office/powerpoint/2010/main" val="162944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다음 </a:t>
            </a:r>
            <a:r>
              <a:rPr lang="ko-KR" altLang="en-US" dirty="0"/>
              <a:t>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ACGAN</a:t>
            </a:r>
            <a:r>
              <a:rPr lang="ko-KR" altLang="en-US" dirty="0" smtClean="0"/>
              <a:t> </a:t>
            </a:r>
            <a:r>
              <a:rPr lang="en-US" altLang="ko-KR" dirty="0" smtClean="0"/>
              <a:t>or DTN</a:t>
            </a:r>
          </a:p>
          <a:p>
            <a:r>
              <a:rPr lang="en-US" altLang="ko-KR" dirty="0"/>
              <a:t>z</a:t>
            </a:r>
            <a:r>
              <a:rPr lang="en-US" altLang="ko-KR" dirty="0" smtClean="0"/>
              <a:t>i2zi </a:t>
            </a:r>
            <a:r>
              <a:rPr lang="ko-KR" altLang="en-US" dirty="0" smtClean="0"/>
              <a:t>코드 리뷰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9776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Generator – Auto Encoder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SAE – stacked </a:t>
            </a:r>
            <a:r>
              <a:rPr lang="en-US" altLang="ko-KR" dirty="0" err="1" smtClean="0"/>
              <a:t>autoencoder</a:t>
            </a:r>
            <a:endParaRPr lang="en-US" altLang="ko-KR" dirty="0" smtClean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143927"/>
              </p:ext>
            </p:extLst>
          </p:nvPr>
        </p:nvGraphicFramePr>
        <p:xfrm>
          <a:off x="2032000" y="2790031"/>
          <a:ext cx="8128000" cy="272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" name="비트맵 이미지" r:id="rId4" imgW="12544560" imgH="4210200" progId="Paint.Picture">
                  <p:embed/>
                </p:oleObj>
              </mc:Choice>
              <mc:Fallback>
                <p:oleObj name="비트맵 이미지" r:id="rId4" imgW="12544560" imgH="4210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2000" y="2790031"/>
                        <a:ext cx="8128000" cy="2727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51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Adversarial Nets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7" y="1881981"/>
            <a:ext cx="7362825" cy="4238625"/>
          </a:xfrm>
        </p:spPr>
      </p:pic>
    </p:spTree>
    <p:extLst>
      <p:ext uri="{BB962C8B-B14F-4D97-AF65-F5344CB8AC3E}">
        <p14:creationId xmlns:p14="http://schemas.microsoft.com/office/powerpoint/2010/main" val="407122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Adversarial Nets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15" y="2533651"/>
            <a:ext cx="8545370" cy="2844006"/>
          </a:xfrm>
        </p:spPr>
      </p:pic>
    </p:spTree>
    <p:extLst>
      <p:ext uri="{BB962C8B-B14F-4D97-AF65-F5344CB8AC3E}">
        <p14:creationId xmlns:p14="http://schemas.microsoft.com/office/powerpoint/2010/main" val="86567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Adversarial 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altLang="ko-KR" dirty="0" smtClean="0"/>
              <a:t>value function </a:t>
            </a:r>
            <a:r>
              <a:rPr lang="en-US" altLang="ko-KR" dirty="0" smtClean="0"/>
              <a:t>V(D,G)</a:t>
            </a:r>
            <a:r>
              <a:rPr lang="ko-KR" altLang="en-US" dirty="0" smtClean="0"/>
              <a:t>에 대한 </a:t>
            </a:r>
            <a:r>
              <a:rPr lang="en-US" altLang="ko-KR" dirty="0" err="1" smtClean="0"/>
              <a:t>minimax</a:t>
            </a:r>
            <a:r>
              <a:rPr lang="en-US" altLang="ko-KR" dirty="0" smtClean="0"/>
              <a:t> problem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8847" t="37643" r="45674" b="57840"/>
          <a:stretch/>
        </p:blipFill>
        <p:spPr>
          <a:xfrm>
            <a:off x="2381879" y="3163313"/>
            <a:ext cx="7428242" cy="71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5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Adversarial 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r>
              <a:rPr lang="en-US" altLang="ko-KR" sz="1800" dirty="0"/>
              <a:t>GAN</a:t>
            </a:r>
            <a:r>
              <a:rPr lang="ko-KR" altLang="en-US" sz="1800" dirty="0"/>
              <a:t>의 </a:t>
            </a:r>
            <a:r>
              <a:rPr lang="en-US" altLang="ko-KR" sz="1800" dirty="0" err="1"/>
              <a:t>minimax</a:t>
            </a:r>
            <a:r>
              <a:rPr lang="en-US" altLang="ko-KR" sz="1800" dirty="0"/>
              <a:t> problem</a:t>
            </a:r>
            <a:r>
              <a:rPr lang="ko-KR" altLang="en-US" sz="1800" dirty="0"/>
              <a:t>이</a:t>
            </a:r>
            <a:r>
              <a:rPr lang="en-US" altLang="ko-KR" sz="1800" dirty="0"/>
              <a:t> global optimum</a:t>
            </a:r>
            <a:r>
              <a:rPr lang="ko-KR" altLang="en-US" sz="1800" dirty="0"/>
              <a:t>을 가지는데</a:t>
            </a:r>
            <a:r>
              <a:rPr lang="en-US" altLang="ko-KR" sz="1800" dirty="0"/>
              <a:t>, </a:t>
            </a:r>
            <a:r>
              <a:rPr lang="ko-KR" altLang="en-US" sz="1800" dirty="0"/>
              <a:t>그 때 </a:t>
            </a:r>
            <a:r>
              <a:rPr lang="en-US" altLang="ko-KR" sz="1800" dirty="0" err="1"/>
              <a:t>Pg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Pdata</a:t>
            </a:r>
            <a:r>
              <a:rPr lang="ko-KR" altLang="en-US" sz="1800" dirty="0"/>
              <a:t>라는 것</a:t>
            </a:r>
            <a:endParaRPr lang="en-US" altLang="ko-KR" sz="1800" dirty="0"/>
          </a:p>
          <a:p>
            <a:r>
              <a:rPr lang="ko-KR" altLang="en-US" sz="1800" dirty="0"/>
              <a:t>우리가 구성한 </a:t>
            </a:r>
            <a:r>
              <a:rPr lang="en-US" altLang="ko-KR" sz="1800" dirty="0"/>
              <a:t>proposed</a:t>
            </a:r>
            <a:r>
              <a:rPr lang="ko-KR" altLang="en-US" sz="1800" dirty="0"/>
              <a:t> </a:t>
            </a:r>
            <a:r>
              <a:rPr lang="en-US" altLang="ko-KR" sz="1800" dirty="0" err="1"/>
              <a:t>alogrithm</a:t>
            </a:r>
            <a:r>
              <a:rPr lang="ko-KR" altLang="en-US" sz="1800" dirty="0"/>
              <a:t>이 위의 경우에서 </a:t>
            </a:r>
            <a:r>
              <a:rPr lang="en-US" altLang="ko-KR" sz="1800" dirty="0"/>
              <a:t>global optimum</a:t>
            </a:r>
            <a:r>
              <a:rPr lang="ko-KR" altLang="en-US" sz="1800" dirty="0"/>
              <a:t>을 제대로 찾을 수 있는 가</a:t>
            </a: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8847" t="37643" r="45674" b="57840"/>
          <a:stretch/>
        </p:blipFill>
        <p:spPr>
          <a:xfrm>
            <a:off x="2381879" y="3163313"/>
            <a:ext cx="7428242" cy="71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Global Optimality of </a:t>
            </a:r>
            <a:r>
              <a:rPr lang="en-US" altLang="ko-KR" dirty="0" err="1" smtClean="0"/>
              <a:t>pg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pdata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39414" y="2091531"/>
            <a:ext cx="3941671" cy="10707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374" y="3657601"/>
            <a:ext cx="5724488" cy="152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7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Global Optimality of </a:t>
            </a:r>
            <a:r>
              <a:rPr lang="en-US" altLang="ko-KR" dirty="0" err="1" smtClean="0"/>
              <a:t>pg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pdata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36" y="2405062"/>
            <a:ext cx="7477125" cy="981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385" y="4100511"/>
            <a:ext cx="82772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4491</TotalTime>
  <Words>626</Words>
  <Application>Microsoft Office PowerPoint</Application>
  <PresentationFormat>와이드스크린</PresentationFormat>
  <Paragraphs>106</Paragraphs>
  <Slides>21</Slides>
  <Notes>20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Office 테마</vt:lpstr>
      <vt:lpstr>비트맵 이미지</vt:lpstr>
      <vt:lpstr>GAN &amp; zi2zi 경과 보고</vt:lpstr>
      <vt:lpstr>Generative Adversarial Nets</vt:lpstr>
      <vt:lpstr>Generator – Auto Encoder</vt:lpstr>
      <vt:lpstr>Adversarial Nets</vt:lpstr>
      <vt:lpstr>Adversarial Nets</vt:lpstr>
      <vt:lpstr>Adversarial Nets</vt:lpstr>
      <vt:lpstr>Adversarial Nets</vt:lpstr>
      <vt:lpstr>Global Optimality of pg=pdata</vt:lpstr>
      <vt:lpstr>Global Optimality of pg=pdata </vt:lpstr>
      <vt:lpstr>Global Optimality of pg=pdata </vt:lpstr>
      <vt:lpstr>Convergence of Algorithm</vt:lpstr>
      <vt:lpstr>Convergence of Algorithm</vt:lpstr>
      <vt:lpstr>Auxiliary Classifier GAN</vt:lpstr>
      <vt:lpstr>zi2zi의 경과 보고</vt:lpstr>
      <vt:lpstr>zi2zi의 경과 보고</vt:lpstr>
      <vt:lpstr>zi2zi의 경과 보고</vt:lpstr>
      <vt:lpstr>zi2zi의 경과 보고</vt:lpstr>
      <vt:lpstr>zi2zi의 경과 보고</vt:lpstr>
      <vt:lpstr>zi2zi의 보간 테스트</vt:lpstr>
      <vt:lpstr>zi2zi의 보간 테스트</vt:lpstr>
      <vt:lpstr>다음 주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</dc:title>
  <dc:creator>Windows 사용자</dc:creator>
  <cp:lastModifiedBy>Windows 사용자</cp:lastModifiedBy>
  <cp:revision>160</cp:revision>
  <dcterms:created xsi:type="dcterms:W3CDTF">2018-09-27T07:28:51Z</dcterms:created>
  <dcterms:modified xsi:type="dcterms:W3CDTF">2018-10-01T05:30:24Z</dcterms:modified>
</cp:coreProperties>
</file>